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sldIdLst>
    <p:sldId id="260" r:id="rId3"/>
    <p:sldId id="269" r:id="rId4"/>
    <p:sldId id="263" r:id="rId5"/>
    <p:sldId id="258" r:id="rId6"/>
    <p:sldId id="262" r:id="rId7"/>
    <p:sldId id="276" r:id="rId8"/>
    <p:sldId id="261" r:id="rId9"/>
    <p:sldId id="270" r:id="rId10"/>
    <p:sldId id="264" r:id="rId11"/>
    <p:sldId id="274" r:id="rId12"/>
    <p:sldId id="265" r:id="rId13"/>
    <p:sldId id="275" r:id="rId14"/>
    <p:sldId id="266" r:id="rId15"/>
    <p:sldId id="268" r:id="rId16"/>
    <p:sldId id="277" r:id="rId17"/>
    <p:sldId id="278" r:id="rId18"/>
    <p:sldId id="279" r:id="rId19"/>
    <p:sldId id="281" r:id="rId20"/>
    <p:sldId id="280" r:id="rId21"/>
    <p:sldId id="282" r:id="rId22"/>
    <p:sldId id="283" r:id="rId23"/>
    <p:sldId id="284" r:id="rId24"/>
    <p:sldId id="285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2D09"/>
    <a:srgbClr val="828282"/>
    <a:srgbClr val="74350A"/>
    <a:srgbClr val="F053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1570E-56A9-452D-BA49-87391B8E5E3C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A2717-6519-42EB-A649-D7664E28D7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986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6A2717-6519-42EB-A649-D7664E28D71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353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80D2F7-B8A7-4C62-B10A-5474B198AA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8029E5-A3ED-4480-B211-8244192CD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8CA2D7-D2C2-4766-8161-DBA60F7BC4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F8F207-BE97-4512-A051-D1D727642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A70888-87D2-4D72-88E3-4EB531FA4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12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B0B2FB-4959-4FE4-86E2-97E4443C0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C5CB652-A873-4422-BB38-1FFAA749D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7A5158-4FD3-42CD-8937-8987BFDF7B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C2BA79-53D6-4263-B3EF-84D5A8428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E22221-8CB7-4DBA-9746-B585C0976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581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33D106-9CB0-4E10-B301-7397C10E60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29239A0-3839-4303-B54E-4260334C7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1A2039-7BFB-41DB-85F9-F49C92BFFB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78BB87-5004-4714-8C46-6CBF22C35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1B4085-6E0A-4997-BE38-7B5E447F1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227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80D2F7-B8A7-4C62-B10A-5474B198AA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8029E5-A3ED-4480-B211-8244192CD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8CA2D7-D2C2-4766-8161-DBA60F7BC4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F8F207-BE97-4512-A051-D1D727642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A70888-87D2-4D72-88E3-4EB531FA4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0114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06683-1E3B-4E82-B566-82E72C3DC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678"/>
            <a:ext cx="10515600" cy="70657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A1318B-3ABA-473A-A58F-68FE1F405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11"/>
            <a:ext cx="10515600" cy="487125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D917EC-8501-4020-9EDF-A4F5736312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615516-0ACC-4FA6-8D41-91D8F5C00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0C0F46-9191-45D5-B62D-2893F5616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8414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2C541-D67E-4BE0-B223-149D33CF5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E06CBC-8EBA-42F9-B3E0-A843AEDB1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B2504C-5AB1-4506-A9D8-1A948CBC2B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ED1BC2-384F-490F-9206-6F27238D9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5F5478-33A3-42ED-9060-A6BDD7DBC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62512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80021F-2F2C-4A26-AE3A-95F8A2B3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678"/>
            <a:ext cx="10515600" cy="70657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BB5DE8-6678-4CCF-AE5C-C34328A854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D4C2E3-226A-42C0-9112-DDBD64068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556E24-99A4-40A5-8584-523B3DC8CC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588254-DF01-4504-AC65-B12627BAC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DB2B8F-1BF3-4C3D-ADB1-B57BB4FB3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873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CF7059-1F16-4131-B4F7-8D2FA3ABA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2F9B6A-0820-427D-AFA5-C3F5F6C08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2AB4C75-6A8C-47B1-9EC2-84DF650C5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8007A5-D05F-43D0-8B1B-07499E571A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7234F0-4318-43CD-A0EB-A2518460F7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030C091-FABA-44CF-8760-92751B49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C243E3-88DA-4B81-9749-7E235998D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C725EB2-3E8C-4775-ABB0-6845261CB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9649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6FF9FA-22DC-4A12-80DB-6BFCA5FC0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678"/>
            <a:ext cx="10515600" cy="706579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4931B3A-E05C-4829-88BD-35F04D2850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61DA9A-CFE7-484A-83FF-3684F9AA3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B525513-D499-4F43-9AD3-9070531C5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7248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56EF436-74CE-42C2-A4F6-B1EC6E2B9D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AAC67BA-8358-4BC2-B9B5-1C37DDD6A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C690F71-28C5-4A3C-A38A-84291F65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6112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C4A2AE-8EAF-4AE2-B62C-AA311DE3A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A38D02-3DC7-4778-AF80-35369A40E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827B4D-182A-4350-87DE-CAB16996E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C60B6D-CB4D-4EE5-B197-8E1F79EB6B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979CC-C402-4145-9052-07B431D7A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54E0DC-BD8A-4F38-903B-3E5633CA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208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06683-1E3B-4E82-B566-82E72C3DC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A1318B-3ABA-473A-A58F-68FE1F405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D917EC-8501-4020-9EDF-A4F5736312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615516-0ACC-4FA6-8D41-91D8F5C00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0C0F46-9191-45D5-B62D-2893F5616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073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D8E271-748E-4E9C-8E22-291FEDCA2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56EA3D-02E1-4F87-9FD9-177128AD8C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3A0957-516C-4962-AA82-F08B70B9D1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21E2C7-EDFE-4B51-A5B2-B6CF506775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EF1747-23A0-4DAB-986E-60F5EB6FF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B71036-67DE-4C24-9A1C-8991B59BB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7981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B0B2FB-4959-4FE4-86E2-97E4443C0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678"/>
            <a:ext cx="10515600" cy="70657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C5CB652-A873-4422-BB38-1FFAA749D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704111"/>
            <a:ext cx="10515600" cy="487125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7A5158-4FD3-42CD-8937-8987BFDF7B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C2BA79-53D6-4263-B3EF-84D5A8428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E22221-8CB7-4DBA-9746-B585C0976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9775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33D106-9CB0-4E10-B301-7397C10E60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29239A0-3839-4303-B54E-4260334C7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1A2039-7BFB-41DB-85F9-F49C92BFFB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78BB87-5004-4714-8C46-6CBF22C35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1B4085-6E0A-4997-BE38-7B5E447F1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299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2C541-D67E-4BE0-B223-149D33CF5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E06CBC-8EBA-42F9-B3E0-A843AEDB1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B2504C-5AB1-4506-A9D8-1A948CBC2B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ED1BC2-384F-490F-9206-6F27238D9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5F5478-33A3-42ED-9060-A6BDD7DBC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250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80021F-2F2C-4A26-AE3A-95F8A2B3E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BB5DE8-6678-4CCF-AE5C-C34328A854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D4C2E3-226A-42C0-9112-DDBD64068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556E24-99A4-40A5-8584-523B3DC8CC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588254-DF01-4504-AC65-B12627BAC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DB2B8F-1BF3-4C3D-ADB1-B57BB4FB3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801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CF7059-1F16-4131-B4F7-8D2FA3ABA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2F9B6A-0820-427D-AFA5-C3F5F6C08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2AB4C75-6A8C-47B1-9EC2-84DF650C5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8007A5-D05F-43D0-8B1B-07499E571A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7234F0-4318-43CD-A0EB-A2518460F7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030C091-FABA-44CF-8760-92751B49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C243E3-88DA-4B81-9749-7E235998D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C725EB2-3E8C-4775-ABB0-6845261CB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0202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6FF9FA-22DC-4A12-80DB-6BFCA5FC0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4931B3A-E05C-4829-88BD-35F04D2850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61DA9A-CFE7-484A-83FF-3684F9AA3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B525513-D499-4F43-9AD3-9070531C5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467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56EF436-74CE-42C2-A4F6-B1EC6E2B9D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AAC67BA-8358-4BC2-B9B5-1C37DDD6A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C690F71-28C5-4A3C-A38A-84291F65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936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C4A2AE-8EAF-4AE2-B62C-AA311DE3A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A38D02-3DC7-4778-AF80-35369A40E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827B4D-182A-4350-87DE-CAB16996E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C60B6D-CB4D-4EE5-B197-8E1F79EB6B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979CC-C402-4145-9052-07B431D7A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54E0DC-BD8A-4F38-903B-3E5633CA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968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D8E271-748E-4E9C-8E22-291FEDCA2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56EA3D-02E1-4F87-9FD9-177128AD8C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3A0957-516C-4962-AA82-F08B70B9D1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21E2C7-EDFE-4B51-A5B2-B6CF506775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E60DA2-A0BC-48C9-AA88-75C78721B420}" type="datetimeFigureOut">
              <a:rPr lang="zh-CN" altLang="en-US" smtClean="0"/>
              <a:t>2018/3/16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EF1747-23A0-4DAB-986E-60F5EB6FF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B71036-67DE-4C24-9A1C-8991B59BB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CC69DD-F08A-4AF9-93F1-3155936406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100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047EAE-6544-4C32-BB1B-DEB9CA27D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6678"/>
            <a:ext cx="10515600" cy="706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3275D9-644D-48CC-93A4-9303E430D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04111"/>
            <a:ext cx="10515600" cy="4871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3461F74E-FC76-4826-8105-C187AB1791BC}"/>
              </a:ext>
            </a:extLst>
          </p:cNvPr>
          <p:cNvCxnSpPr/>
          <p:nvPr userDrawn="1"/>
        </p:nvCxnSpPr>
        <p:spPr>
          <a:xfrm>
            <a:off x="838200" y="1571109"/>
            <a:ext cx="10515600" cy="0"/>
          </a:xfrm>
          <a:prstGeom prst="line">
            <a:avLst/>
          </a:prstGeom>
          <a:ln>
            <a:solidFill>
              <a:srgbClr val="F0532E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7B2D7D35-142C-46D3-BC62-F961CC4338CB}"/>
              </a:ext>
            </a:extLst>
          </p:cNvPr>
          <p:cNvSpPr txBox="1"/>
          <p:nvPr userDrawn="1"/>
        </p:nvSpPr>
        <p:spPr>
          <a:xfrm>
            <a:off x="9825641" y="66524"/>
            <a:ext cx="2277687" cy="448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河北师范大学 软件学院</a:t>
            </a:r>
            <a:endParaRPr lang="en-US" altLang="zh-CN" sz="1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>
              <a:lnSpc>
                <a:spcPts val="1080"/>
              </a:lnSpc>
            </a:pPr>
            <a:r>
              <a:rPr lang="en-US" altLang="zh-CN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Software College of Hebei Normal University</a:t>
            </a:r>
            <a:r>
              <a:rPr lang="en-US" altLang="zh-CN" sz="1600" dirty="0">
                <a:latin typeface="华文仿宋" panose="02010600040101010101" pitchFamily="2" charset="-122"/>
                <a:ea typeface="华文仿宋" panose="02010600040101010101" pitchFamily="2" charset="-122"/>
              </a:rPr>
              <a:t> </a:t>
            </a:r>
            <a:endParaRPr lang="zh-CN" altLang="en-US" sz="16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9377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B2D7D35-142C-46D3-BC62-F961CC4338CB}"/>
              </a:ext>
            </a:extLst>
          </p:cNvPr>
          <p:cNvSpPr txBox="1"/>
          <p:nvPr userDrawn="1"/>
        </p:nvSpPr>
        <p:spPr>
          <a:xfrm>
            <a:off x="9825641" y="66524"/>
            <a:ext cx="2277687" cy="448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河北师范大学 软件学院</a:t>
            </a:r>
            <a:endParaRPr lang="en-US" altLang="zh-CN" sz="1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>
              <a:lnSpc>
                <a:spcPts val="1080"/>
              </a:lnSpc>
            </a:pPr>
            <a:r>
              <a:rPr lang="en-US" altLang="zh-CN" sz="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Software College of Hebei Normal University</a:t>
            </a:r>
            <a:r>
              <a:rPr lang="en-US" altLang="zh-CN" sz="1600" dirty="0">
                <a:latin typeface="华文仿宋" panose="02010600040101010101" pitchFamily="2" charset="-122"/>
                <a:ea typeface="华文仿宋" panose="02010600040101010101" pitchFamily="2" charset="-122"/>
              </a:rPr>
              <a:t> </a:t>
            </a:r>
            <a:endParaRPr lang="zh-CN" altLang="en-US" sz="16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958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030DC9-2374-46B1-811E-572401BAF3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716" y="754601"/>
            <a:ext cx="4273118" cy="1041971"/>
          </a:xfrm>
        </p:spPr>
        <p:txBody>
          <a:bodyPr/>
          <a:lstStyle/>
          <a:p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《Linux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基础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》</a:t>
            </a:r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BFB0B47-0360-4ADB-A293-64ED809A7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703632"/>
          </a:xfrm>
        </p:spPr>
        <p:txBody>
          <a:bodyPr/>
          <a:lstStyle/>
          <a:p>
            <a:r>
              <a:rPr lang="zh-CN" alt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第二讲 目录结构与磁盘管理</a:t>
            </a:r>
          </a:p>
        </p:txBody>
      </p:sp>
    </p:spTree>
    <p:extLst>
      <p:ext uri="{BB962C8B-B14F-4D97-AF65-F5344CB8AC3E}">
        <p14:creationId xmlns:p14="http://schemas.microsoft.com/office/powerpoint/2010/main" val="4047166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查看磁盘占用：</a:t>
            </a:r>
            <a:r>
              <a:rPr lang="en-US" altLang="zh-CN" dirty="0" err="1"/>
              <a:t>df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 err="1"/>
              <a:t>df</a:t>
            </a:r>
            <a:r>
              <a:rPr lang="zh-CN" altLang="zh-CN" sz="2000" dirty="0"/>
              <a:t>命令用来检查文件系统的空间占用情况</a:t>
            </a:r>
            <a:endParaRPr lang="en-US" altLang="zh-CN" sz="2000" dirty="0"/>
          </a:p>
          <a:p>
            <a:r>
              <a:rPr lang="en-US" altLang="zh-CN" sz="2000" dirty="0" err="1"/>
              <a:t>df</a:t>
            </a:r>
            <a:r>
              <a:rPr lang="en-US" altLang="zh-CN" sz="2000" dirty="0"/>
              <a:t> -h </a:t>
            </a:r>
            <a:r>
              <a:rPr lang="zh-CN" altLang="en-US" sz="2000" dirty="0"/>
              <a:t>以易于读取的方式显示空间使用情况</a:t>
            </a:r>
            <a:endParaRPr lang="en-US" altLang="zh-CN" sz="2000" dirty="0"/>
          </a:p>
          <a:p>
            <a:r>
              <a:rPr lang="en-US" altLang="zh-CN" sz="2000" dirty="0" err="1"/>
              <a:t>df</a:t>
            </a:r>
            <a:r>
              <a:rPr lang="en-US" altLang="zh-CN" sz="2000" dirty="0"/>
              <a:t> -T </a:t>
            </a:r>
            <a:r>
              <a:rPr lang="zh-CN" altLang="en-US" sz="2000" dirty="0"/>
              <a:t>显示文件系统的类型</a:t>
            </a:r>
            <a:endParaRPr lang="zh-CN" altLang="zh-CN" sz="2000" dirty="0"/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1BFE5B-E0D7-4943-8F1C-270760B43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41356"/>
            <a:ext cx="10738908" cy="308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56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磁盘管理：</a:t>
            </a:r>
            <a:r>
              <a:rPr lang="en-US" altLang="zh-CN" dirty="0" err="1"/>
              <a:t>fdisk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 err="1"/>
              <a:t>fdisk</a:t>
            </a:r>
            <a:r>
              <a:rPr lang="en-US" altLang="zh-CN" sz="2000" dirty="0"/>
              <a:t> -l </a:t>
            </a:r>
            <a:r>
              <a:rPr lang="zh-CN" altLang="en-US" sz="2000" dirty="0"/>
              <a:t>列出已安装的所有磁盘的分区；</a:t>
            </a:r>
            <a:r>
              <a:rPr lang="en-US" altLang="zh-CN" sz="2000" dirty="0"/>
              <a:t> </a:t>
            </a:r>
            <a:r>
              <a:rPr lang="en-US" altLang="zh-CN" sz="2000" dirty="0" err="1"/>
              <a:t>fdisk</a:t>
            </a:r>
            <a:r>
              <a:rPr lang="en-US" altLang="zh-CN" sz="2000" dirty="0"/>
              <a:t> -l &lt;disk&gt; </a:t>
            </a:r>
            <a:r>
              <a:rPr lang="zh-CN" altLang="en-US" sz="2000" dirty="0"/>
              <a:t>列出指定磁盘的分区</a:t>
            </a:r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运行 </a:t>
            </a:r>
            <a:r>
              <a:rPr lang="en-US" altLang="zh-CN" sz="2000" dirty="0" err="1"/>
              <a:t>sudo</a:t>
            </a:r>
            <a:r>
              <a:rPr lang="en-US" altLang="zh-CN" sz="2000" dirty="0"/>
              <a:t> </a:t>
            </a:r>
            <a:r>
              <a:rPr lang="en-US" altLang="zh-CN" sz="2000" dirty="0" err="1"/>
              <a:t>fdisk</a:t>
            </a:r>
            <a:r>
              <a:rPr lang="en-US" altLang="zh-CN" sz="2000" dirty="0"/>
              <a:t> /dev/</a:t>
            </a:r>
            <a:r>
              <a:rPr lang="en-US" altLang="zh-CN" sz="2000" dirty="0" err="1"/>
              <a:t>sda</a:t>
            </a:r>
            <a:r>
              <a:rPr lang="zh-CN" altLang="en-US" sz="2000" dirty="0"/>
              <a:t>，根据提示，输入</a:t>
            </a:r>
            <a:r>
              <a:rPr lang="en-US" altLang="zh-CN" sz="2000" dirty="0"/>
              <a:t>m</a:t>
            </a:r>
            <a:r>
              <a:rPr lang="zh-CN" altLang="en-US" sz="2000" dirty="0"/>
              <a:t>可获取帮助信息，一些</a:t>
            </a:r>
            <a:r>
              <a:rPr lang="en-US" altLang="zh-CN" sz="2000" dirty="0" err="1"/>
              <a:t>fdisk</a:t>
            </a:r>
            <a:r>
              <a:rPr lang="zh-CN" altLang="en-US" sz="2000" dirty="0"/>
              <a:t>指令解释：</a:t>
            </a:r>
            <a:endParaRPr lang="en-US" altLang="zh-CN" sz="2000" dirty="0"/>
          </a:p>
          <a:p>
            <a:pPr marL="457200" lvl="1" indent="0">
              <a:buNone/>
            </a:pPr>
            <a:r>
              <a:rPr lang="en-US" altLang="zh-CN" sz="1800" dirty="0"/>
              <a:t>d</a:t>
            </a:r>
            <a:r>
              <a:rPr lang="zh-CN" altLang="en-US" sz="1800" dirty="0"/>
              <a:t>     进入删除分区的子步骤</a:t>
            </a:r>
            <a:endParaRPr lang="en-US" altLang="zh-CN" sz="1800" dirty="0"/>
          </a:p>
          <a:p>
            <a:pPr marL="457200" lvl="1" indent="0">
              <a:buNone/>
            </a:pPr>
            <a:r>
              <a:rPr lang="en-US" altLang="zh-CN" sz="1800" dirty="0"/>
              <a:t>l</a:t>
            </a:r>
            <a:r>
              <a:rPr lang="zh-CN" altLang="en-US" sz="1800" dirty="0"/>
              <a:t>      显示所有</a:t>
            </a:r>
            <a:r>
              <a:rPr lang="en-US" altLang="zh-CN" sz="1800" dirty="0"/>
              <a:t>Ubuntu</a:t>
            </a:r>
            <a:r>
              <a:rPr lang="zh-CN" altLang="en-US" sz="1800" dirty="0"/>
              <a:t>支持的文件系统格式</a:t>
            </a:r>
            <a:endParaRPr lang="en-US" altLang="zh-CN" sz="1800" dirty="0"/>
          </a:p>
          <a:p>
            <a:pPr marL="457200" lvl="1" indent="0">
              <a:buNone/>
            </a:pPr>
            <a:r>
              <a:rPr lang="en-US" altLang="zh-CN" sz="1800" dirty="0"/>
              <a:t>n</a:t>
            </a:r>
            <a:r>
              <a:rPr lang="zh-CN" altLang="en-US" sz="1800" dirty="0"/>
              <a:t>     进入创建分区的子步骤，其中</a:t>
            </a:r>
            <a:r>
              <a:rPr lang="en-US" altLang="zh-CN" sz="1800" dirty="0"/>
              <a:t>p</a:t>
            </a:r>
            <a:r>
              <a:rPr lang="zh-CN" altLang="en-US" sz="1800" dirty="0"/>
              <a:t>用来创建主分区，</a:t>
            </a:r>
            <a:r>
              <a:rPr lang="en-US" altLang="zh-CN" sz="1800" dirty="0"/>
              <a:t>e</a:t>
            </a:r>
            <a:r>
              <a:rPr lang="zh-CN" altLang="en-US" sz="1800" dirty="0"/>
              <a:t>用来创建扩展分区</a:t>
            </a:r>
            <a:endParaRPr lang="en-US" altLang="zh-CN" sz="1800" dirty="0"/>
          </a:p>
          <a:p>
            <a:pPr marL="457200" lvl="1" indent="0">
              <a:buNone/>
            </a:pPr>
            <a:r>
              <a:rPr lang="en-US" altLang="zh-CN" sz="1800" dirty="0"/>
              <a:t>p</a:t>
            </a:r>
            <a:r>
              <a:rPr lang="zh-CN" altLang="en-US" sz="1800" dirty="0"/>
              <a:t>     打印修改后的分区表。这个分区表还没有写入硬盘，只是保存在内存中</a:t>
            </a:r>
            <a:endParaRPr lang="en-US" altLang="zh-CN" sz="1800" dirty="0"/>
          </a:p>
          <a:p>
            <a:pPr marL="457200" lvl="1" indent="0">
              <a:buNone/>
            </a:pPr>
            <a:r>
              <a:rPr lang="en-US" altLang="zh-CN" sz="1800" dirty="0"/>
              <a:t>w</a:t>
            </a:r>
            <a:r>
              <a:rPr lang="zh-CN" altLang="en-US" sz="1800" dirty="0"/>
              <a:t>    把分区表写入硬盘，</a:t>
            </a:r>
            <a:r>
              <a:rPr lang="en-US" altLang="zh-CN" sz="1800" dirty="0"/>
              <a:t>q</a:t>
            </a:r>
            <a:r>
              <a:rPr lang="zh-CN" altLang="en-US" sz="1800" dirty="0"/>
              <a:t>放弃修改</a:t>
            </a:r>
            <a:endParaRPr lang="en-US" altLang="zh-CN" sz="1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6965974-A156-4A73-BE52-17A4656E3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38800"/>
            <a:ext cx="10358852" cy="141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496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创建文件系统：</a:t>
            </a:r>
            <a:r>
              <a:rPr lang="en-US" altLang="zh-CN" dirty="0" err="1"/>
              <a:t>mkfs</a:t>
            </a:r>
            <a:r>
              <a:rPr lang="zh-CN" altLang="en-US" dirty="0"/>
              <a:t>（</a:t>
            </a:r>
            <a:r>
              <a:rPr lang="en-US" altLang="zh-CN" dirty="0"/>
              <a:t>make filesystem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用途：创建文件系统（格式化）</a:t>
            </a:r>
            <a:endParaRPr lang="en-US" altLang="zh-CN" sz="2400" dirty="0"/>
          </a:p>
          <a:p>
            <a:endParaRPr lang="en-US" altLang="zh-CN" sz="2400"/>
          </a:p>
          <a:p>
            <a:r>
              <a:rPr lang="zh-CN" altLang="en-US" sz="2400"/>
              <a:t>用法</a:t>
            </a:r>
            <a:r>
              <a:rPr lang="zh-CN" altLang="en-US" sz="2400" dirty="0"/>
              <a:t>：</a:t>
            </a:r>
            <a:r>
              <a:rPr lang="en-US" altLang="zh-CN" sz="2400" dirty="0" err="1"/>
              <a:t>mkfs</a:t>
            </a:r>
            <a:r>
              <a:rPr lang="en-US" altLang="zh-CN" sz="2400" dirty="0"/>
              <a:t> -f &lt;</a:t>
            </a:r>
            <a:r>
              <a:rPr lang="zh-CN" altLang="en-US" sz="2400" dirty="0"/>
              <a:t>文件系统类型</a:t>
            </a:r>
            <a:r>
              <a:rPr lang="en-US" altLang="zh-CN" sz="2400" dirty="0"/>
              <a:t>&gt;</a:t>
            </a:r>
            <a:r>
              <a:rPr lang="zh-CN" altLang="en-US" sz="2400" dirty="0"/>
              <a:t> </a:t>
            </a:r>
            <a:r>
              <a:rPr lang="en-US" altLang="zh-CN" sz="2400" dirty="0"/>
              <a:t>&lt;</a:t>
            </a:r>
            <a:r>
              <a:rPr lang="zh-CN" altLang="en-US" sz="2400" dirty="0"/>
              <a:t>设备分区</a:t>
            </a:r>
            <a:r>
              <a:rPr lang="en-US" altLang="zh-CN" sz="2400" dirty="0"/>
              <a:t>&gt;</a:t>
            </a:r>
          </a:p>
          <a:p>
            <a:endParaRPr lang="en-US" altLang="zh-CN" sz="2400" dirty="0"/>
          </a:p>
          <a:p>
            <a:r>
              <a:rPr lang="zh-CN" altLang="en-US" sz="2400" dirty="0"/>
              <a:t>示例：</a:t>
            </a:r>
            <a:r>
              <a:rPr lang="fr-FR" altLang="zh-CN" sz="2400" dirty="0"/>
              <a:t>sudo mkfs -t ext</a:t>
            </a:r>
            <a:r>
              <a:rPr lang="en-US" altLang="zh-CN" sz="2400" dirty="0"/>
              <a:t>4</a:t>
            </a:r>
            <a:r>
              <a:rPr lang="fr-FR" altLang="zh-CN" sz="2400" dirty="0"/>
              <a:t> /dev/sd</a:t>
            </a:r>
            <a:r>
              <a:rPr lang="en-US" altLang="zh-CN" sz="2400" dirty="0"/>
              <a:t>b</a:t>
            </a:r>
            <a:r>
              <a:rPr lang="fr-FR" altLang="zh-CN" sz="2400" dirty="0"/>
              <a:t>1</a:t>
            </a:r>
          </a:p>
          <a:p>
            <a:endParaRPr lang="en-US" altLang="zh-CN" sz="2400" dirty="0"/>
          </a:p>
          <a:p>
            <a:r>
              <a:rPr lang="en-US" altLang="zh-CN" sz="2400" dirty="0" err="1"/>
              <a:t>mkswap</a:t>
            </a:r>
            <a:r>
              <a:rPr lang="zh-CN" altLang="en-US" sz="2400" dirty="0"/>
              <a:t>创建交换文件系统：</a:t>
            </a:r>
            <a:r>
              <a:rPr lang="en-US" altLang="zh-CN" sz="2400" dirty="0" err="1"/>
              <a:t>mkswap</a:t>
            </a:r>
            <a:r>
              <a:rPr lang="en-US" altLang="zh-CN" sz="2400" dirty="0"/>
              <a:t> /dev/sda5</a:t>
            </a:r>
            <a:endParaRPr lang="fr-FR" altLang="zh-CN" sz="2400" dirty="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90858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挂载与卸载：</a:t>
            </a:r>
            <a:r>
              <a:rPr lang="en-US" altLang="zh-CN" dirty="0"/>
              <a:t>mount</a:t>
            </a:r>
            <a:r>
              <a:rPr lang="zh-CN" altLang="en-US" dirty="0"/>
              <a:t>与</a:t>
            </a:r>
            <a:r>
              <a:rPr lang="en-US" altLang="zh-CN" dirty="0" err="1"/>
              <a:t>umount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一个块设备，需要挂载到某一目录（即挂载点）下才可以访问</a:t>
            </a:r>
            <a:endParaRPr lang="en-US" altLang="zh-CN" sz="2400" dirty="0"/>
          </a:p>
          <a:p>
            <a:r>
              <a:rPr lang="zh-CN" altLang="en-US" sz="2400" dirty="0"/>
              <a:t>目前多数</a:t>
            </a:r>
            <a:r>
              <a:rPr lang="en-US" altLang="zh-CN" sz="2400" dirty="0"/>
              <a:t>Linux</a:t>
            </a:r>
            <a:r>
              <a:rPr lang="zh-CN" altLang="en-US" sz="2400" dirty="0"/>
              <a:t>桌面发行版为了使用体验会进行自动挂载处理，但还是有必要了解挂载的过程，掌握挂载、卸载命令的使用。</a:t>
            </a:r>
            <a:endParaRPr lang="en-US" altLang="zh-CN" sz="2400" dirty="0"/>
          </a:p>
          <a:p>
            <a:r>
              <a:rPr lang="zh-CN" altLang="en-US" sz="2400" dirty="0"/>
              <a:t>示例：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AEA6D1E-58BB-476A-81FA-2FA4666FD8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0923913"/>
              </p:ext>
            </p:extLst>
          </p:nvPr>
        </p:nvGraphicFramePr>
        <p:xfrm>
          <a:off x="838200" y="3298120"/>
          <a:ext cx="10515600" cy="32772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811224">
                  <a:extLst>
                    <a:ext uri="{9D8B030D-6E8A-4147-A177-3AD203B41FA5}">
                      <a16:colId xmlns:a16="http://schemas.microsoft.com/office/drawing/2014/main" val="3239358022"/>
                    </a:ext>
                  </a:extLst>
                </a:gridCol>
                <a:gridCol w="4704376">
                  <a:extLst>
                    <a:ext uri="{9D8B030D-6E8A-4147-A177-3AD203B41FA5}">
                      <a16:colId xmlns:a16="http://schemas.microsoft.com/office/drawing/2014/main" val="2839662225"/>
                    </a:ext>
                  </a:extLst>
                </a:gridCol>
              </a:tblGrid>
              <a:tr h="819312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/>
                        <a:t>mount  -r  /dev/sdb2  /media/c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只读模式挂载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8130357"/>
                  </a:ext>
                </a:extLst>
              </a:tr>
              <a:tr h="819312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/>
                        <a:t>mount  -t ext4  /dev/sdb2  /media/c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指定</a:t>
                      </a:r>
                      <a:r>
                        <a:rPr lang="en-US" altLang="zh-CN" sz="2000" dirty="0"/>
                        <a:t>ext4</a:t>
                      </a:r>
                      <a:r>
                        <a:rPr lang="zh-CN" altLang="en-US" sz="2000" dirty="0"/>
                        <a:t>文件系统，一般不用，</a:t>
                      </a:r>
                      <a:r>
                        <a:rPr lang="en-US" altLang="zh-CN" sz="2000" dirty="0"/>
                        <a:t>mount</a:t>
                      </a:r>
                      <a:r>
                        <a:rPr lang="zh-CN" altLang="en-US" sz="2000" dirty="0"/>
                        <a:t>会自动识别文件系统类型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0420983"/>
                  </a:ext>
                </a:extLst>
              </a:tr>
              <a:tr h="819312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/>
                        <a:t>mount –t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iso9660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–o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loop</a:t>
                      </a:r>
                      <a:r>
                        <a:rPr lang="zh-CN" altLang="en-US" sz="2000" dirty="0"/>
                        <a:t>  </a:t>
                      </a:r>
                      <a:r>
                        <a:rPr lang="en-US" altLang="zh-CN" sz="2000" dirty="0"/>
                        <a:t>./</a:t>
                      </a:r>
                      <a:r>
                        <a:rPr lang="en-US" altLang="zh-CN" sz="2000" dirty="0" err="1"/>
                        <a:t>Ubuntu.iso</a:t>
                      </a:r>
                      <a:r>
                        <a:rPr lang="en-US" altLang="zh-CN" sz="2000" dirty="0"/>
                        <a:t>  /media/</a:t>
                      </a:r>
                      <a:r>
                        <a:rPr lang="en-US" altLang="zh-CN" sz="2000" dirty="0" err="1"/>
                        <a:t>iso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挂载</a:t>
                      </a:r>
                      <a:r>
                        <a:rPr lang="en-US" altLang="zh-CN" sz="2000" dirty="0"/>
                        <a:t>ISO</a:t>
                      </a:r>
                      <a:r>
                        <a:rPr lang="zh-CN" altLang="en-US" sz="2000" dirty="0"/>
                        <a:t>文件</a:t>
                      </a:r>
                      <a:endParaRPr lang="en-US" altLang="zh-CN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313886"/>
                  </a:ext>
                </a:extLst>
              </a:tr>
              <a:tr h="819312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err="1"/>
                        <a:t>umount</a:t>
                      </a:r>
                      <a:r>
                        <a:rPr lang="en-US" altLang="zh-CN" sz="2000" dirty="0"/>
                        <a:t>  /media/c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卸载挂载点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1558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9173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注意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U</a:t>
            </a:r>
            <a:r>
              <a:rPr lang="zh-CN" altLang="en-US" sz="2400" dirty="0"/>
              <a:t>盘对应 </a:t>
            </a:r>
            <a:r>
              <a:rPr lang="en-US" altLang="zh-CN" sz="2400" dirty="0"/>
              <a:t>/dev </a:t>
            </a:r>
            <a:r>
              <a:rPr lang="zh-CN" altLang="en-US" sz="2400" dirty="0"/>
              <a:t>目录下的</a:t>
            </a:r>
            <a:r>
              <a:rPr lang="en-US" altLang="zh-CN" sz="2400" dirty="0" err="1"/>
              <a:t>sd</a:t>
            </a:r>
            <a:r>
              <a:rPr lang="zh-CN" altLang="en-US" sz="2400" dirty="0"/>
              <a:t>*文件（*是一个</a:t>
            </a:r>
            <a:r>
              <a:rPr lang="en-US" altLang="zh-CN" sz="2400" dirty="0"/>
              <a:t>a-z</a:t>
            </a:r>
            <a:r>
              <a:rPr lang="zh-CN" altLang="en-US" sz="2400"/>
              <a:t>的字母）。</a:t>
            </a:r>
            <a:r>
              <a:rPr lang="zh-CN" altLang="en-US" sz="2400" dirty="0"/>
              <a:t>这个时候，可以使用</a:t>
            </a:r>
            <a:r>
              <a:rPr lang="en-US" altLang="zh-CN" sz="2400" dirty="0" err="1"/>
              <a:t>fdisk</a:t>
            </a:r>
            <a:r>
              <a:rPr lang="zh-CN" altLang="en-US" sz="2400" dirty="0"/>
              <a:t>进行分区等操作，但是若想读取</a:t>
            </a:r>
            <a:r>
              <a:rPr lang="en-US" altLang="zh-CN" sz="2400" dirty="0"/>
              <a:t>U</a:t>
            </a:r>
            <a:r>
              <a:rPr lang="zh-CN" altLang="en-US" sz="2400" dirty="0"/>
              <a:t>盘中的文件，必须进行挂载：</a:t>
            </a:r>
            <a:endParaRPr lang="en-US" altLang="zh-CN" sz="2400" dirty="0"/>
          </a:p>
          <a:p>
            <a:pPr marL="457200" lvl="1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sudo</a:t>
            </a:r>
            <a:r>
              <a:rPr lang="en-US" altLang="zh-CN" dirty="0"/>
              <a:t> mount  /dev/sdb1  /media/u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zh-CN" altLang="en-US" sz="2400" dirty="0"/>
              <a:t>使用完毕，要用 </a:t>
            </a:r>
            <a:r>
              <a:rPr lang="en-US" altLang="zh-CN" sz="2400" dirty="0" err="1"/>
              <a:t>umount</a:t>
            </a:r>
            <a:r>
              <a:rPr lang="en-US" altLang="zh-CN" sz="2400" dirty="0"/>
              <a:t> /media/u </a:t>
            </a:r>
            <a:r>
              <a:rPr lang="zh-CN" altLang="en-US" sz="2400" dirty="0"/>
              <a:t>进行卸载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而要使用</a:t>
            </a:r>
            <a:r>
              <a:rPr lang="en-US" altLang="zh-CN" sz="2400" dirty="0" err="1"/>
              <a:t>fdisk</a:t>
            </a:r>
            <a:r>
              <a:rPr lang="zh-CN" altLang="en-US" sz="2400" dirty="0"/>
              <a:t>对</a:t>
            </a:r>
            <a:r>
              <a:rPr lang="en-US" altLang="zh-CN" sz="2400" dirty="0"/>
              <a:t>U</a:t>
            </a:r>
            <a:r>
              <a:rPr lang="zh-CN" altLang="en-US" sz="2400" dirty="0"/>
              <a:t>盘</a:t>
            </a:r>
            <a:r>
              <a:rPr lang="en-US" altLang="zh-CN" sz="2400" dirty="0"/>
              <a:t>/</a:t>
            </a:r>
            <a:r>
              <a:rPr lang="zh-CN" altLang="en-US" sz="2400" dirty="0"/>
              <a:t>硬盘等其他已挂载的存储设备进行分区操作，则必须要先卸载才可以。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045266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fdisk</a:t>
            </a:r>
            <a:r>
              <a:rPr lang="zh-CN" altLang="en-US" dirty="0"/>
              <a:t>，</a:t>
            </a:r>
            <a:r>
              <a:rPr lang="en-US" altLang="zh-CN" dirty="0"/>
              <a:t>mount</a:t>
            </a:r>
            <a:r>
              <a:rPr lang="zh-CN" altLang="en-US" dirty="0"/>
              <a:t>，</a:t>
            </a:r>
            <a:r>
              <a:rPr lang="en-US" altLang="zh-CN" dirty="0" err="1"/>
              <a:t>umount</a:t>
            </a:r>
            <a:r>
              <a:rPr lang="zh-CN" altLang="en-US" dirty="0"/>
              <a:t>，</a:t>
            </a:r>
            <a:r>
              <a:rPr lang="en-US" altLang="zh-CN" dirty="0" err="1"/>
              <a:t>mkfs</a:t>
            </a:r>
            <a:r>
              <a:rPr lang="en-US" altLang="zh-CN" dirty="0"/>
              <a:t> </a:t>
            </a:r>
            <a:r>
              <a:rPr lang="zh-CN" altLang="en-US" dirty="0"/>
              <a:t>使用示例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接下来的内容是在</a:t>
            </a:r>
            <a:r>
              <a:rPr lang="en-US" altLang="zh-CN" sz="2400" dirty="0"/>
              <a:t>Ubuntu16.04</a:t>
            </a:r>
            <a:r>
              <a:rPr lang="zh-CN" altLang="en-US" sz="2400" dirty="0"/>
              <a:t>系统上的演示记录。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本机安装了</a:t>
            </a:r>
            <a:r>
              <a:rPr lang="en-US" altLang="zh-CN" sz="2400" dirty="0"/>
              <a:t>3</a:t>
            </a:r>
            <a:r>
              <a:rPr lang="zh-CN" altLang="en-US" sz="2400" dirty="0"/>
              <a:t>个系统，两个</a:t>
            </a:r>
            <a:r>
              <a:rPr lang="en-US" altLang="zh-CN" sz="2400" dirty="0"/>
              <a:t>Linux</a:t>
            </a:r>
            <a:r>
              <a:rPr lang="zh-CN" altLang="en-US" sz="2400" dirty="0"/>
              <a:t>，一个</a:t>
            </a:r>
            <a:r>
              <a:rPr lang="en-US" altLang="zh-CN" sz="2400" dirty="0"/>
              <a:t>Windows 10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系统所在硬盘就是</a:t>
            </a:r>
            <a:r>
              <a:rPr lang="en-US" altLang="zh-CN" sz="2400" dirty="0"/>
              <a:t>/dev/</a:t>
            </a:r>
            <a:r>
              <a:rPr lang="en-US" altLang="zh-CN" sz="2400" dirty="0" err="1"/>
              <a:t>sda</a:t>
            </a:r>
            <a:r>
              <a:rPr lang="zh-CN" altLang="en-US" sz="2400" dirty="0"/>
              <a:t>。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001508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显示设备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6B7060B-37F2-4776-B47A-7026FBF847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352330"/>
            <a:ext cx="10515600" cy="1231181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5D43F01-99FF-4CAE-A25B-5CAF93315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901181"/>
            <a:ext cx="10515600" cy="118695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A5F8FAD-AC49-4226-B9A1-52FDA30E2F87}"/>
              </a:ext>
            </a:extLst>
          </p:cNvPr>
          <p:cNvSpPr txBox="1"/>
          <p:nvPr/>
        </p:nvSpPr>
        <p:spPr>
          <a:xfrm>
            <a:off x="838200" y="1758462"/>
            <a:ext cx="102840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两张图是对比插入</a:t>
            </a:r>
            <a:r>
              <a:rPr lang="en-US" altLang="zh-CN" sz="2400" dirty="0"/>
              <a:t>U</a:t>
            </a:r>
            <a:r>
              <a:rPr lang="zh-CN" altLang="en-US" sz="2400" dirty="0"/>
              <a:t>盘前后的，设备文件变化，</a:t>
            </a:r>
            <a:r>
              <a:rPr lang="en-US" altLang="zh-CN" sz="2400" dirty="0"/>
              <a:t>/dev/</a:t>
            </a:r>
            <a:r>
              <a:rPr lang="en-US" altLang="zh-CN" sz="2400" dirty="0" err="1"/>
              <a:t>sda</a:t>
            </a:r>
            <a:r>
              <a:rPr lang="zh-CN" altLang="en-US" sz="2400" dirty="0"/>
              <a:t>是第一块硬盘，</a:t>
            </a:r>
            <a:r>
              <a:rPr lang="en-US" altLang="zh-CN" sz="2400" dirty="0" err="1"/>
              <a:t>sdb</a:t>
            </a:r>
            <a:r>
              <a:rPr lang="zh-CN" altLang="en-US" sz="2400" dirty="0"/>
              <a:t>是</a:t>
            </a:r>
            <a:r>
              <a:rPr lang="en-US" altLang="zh-CN" sz="2400" dirty="0"/>
              <a:t>U</a:t>
            </a:r>
            <a:r>
              <a:rPr lang="zh-CN" altLang="en-US" sz="2400" dirty="0"/>
              <a:t>盘。</a:t>
            </a:r>
          </a:p>
        </p:txBody>
      </p:sp>
    </p:spTree>
    <p:extLst>
      <p:ext uri="{BB962C8B-B14F-4D97-AF65-F5344CB8AC3E}">
        <p14:creationId xmlns:p14="http://schemas.microsoft.com/office/powerpoint/2010/main" val="2428055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卸载设备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因为在当前系统上也是自动挂载的，默认挂载到</a:t>
            </a:r>
            <a:r>
              <a:rPr lang="en-US" altLang="zh-CN" sz="2400" dirty="0"/>
              <a:t>/media/brave/</a:t>
            </a:r>
            <a:r>
              <a:rPr lang="zh-CN" altLang="en-US" sz="2400" dirty="0"/>
              <a:t>下的一个目录，可以查看</a:t>
            </a:r>
            <a:r>
              <a:rPr lang="en-US" altLang="zh-CN" sz="2400" dirty="0"/>
              <a:t>U</a:t>
            </a:r>
            <a:r>
              <a:rPr lang="zh-CN" altLang="en-US" sz="2400" dirty="0"/>
              <a:t>盘上的信息。</a:t>
            </a:r>
            <a:endParaRPr lang="en-US" altLang="zh-CN" sz="2400" dirty="0"/>
          </a:p>
          <a:p>
            <a:r>
              <a:rPr lang="zh-CN" altLang="en-US" sz="2400" dirty="0"/>
              <a:t>接下来要使用</a:t>
            </a:r>
            <a:r>
              <a:rPr lang="en-US" altLang="zh-CN" sz="2400" dirty="0" err="1"/>
              <a:t>fdisk</a:t>
            </a:r>
            <a:r>
              <a:rPr lang="zh-CN" altLang="en-US" sz="2400" dirty="0"/>
              <a:t>格式化</a:t>
            </a:r>
            <a:r>
              <a:rPr lang="en-US" altLang="zh-CN" sz="2400" dirty="0"/>
              <a:t>U</a:t>
            </a:r>
            <a:r>
              <a:rPr lang="zh-CN" altLang="en-US" sz="2400" dirty="0"/>
              <a:t>盘，先使用</a:t>
            </a:r>
            <a:r>
              <a:rPr lang="en-US" altLang="zh-CN" sz="2400" dirty="0" err="1"/>
              <a:t>umount</a:t>
            </a:r>
            <a:r>
              <a:rPr lang="zh-CN" altLang="en-US" sz="2400" dirty="0"/>
              <a:t>卸载设备。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159B406-EEDC-40ED-92DB-1137413A3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03630"/>
            <a:ext cx="10389577" cy="198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91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fdisk</a:t>
            </a:r>
            <a:r>
              <a:rPr lang="zh-CN" altLang="en-US" dirty="0"/>
              <a:t>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运行  </a:t>
            </a:r>
            <a:r>
              <a:rPr lang="en-US" altLang="zh-CN" sz="2400" dirty="0" err="1"/>
              <a:t>sudo</a:t>
            </a:r>
            <a:r>
              <a:rPr lang="en-US" altLang="zh-CN" sz="2400" dirty="0"/>
              <a:t>  </a:t>
            </a:r>
            <a:r>
              <a:rPr lang="en-US" altLang="zh-CN" sz="2400" dirty="0" err="1"/>
              <a:t>fdisk</a:t>
            </a:r>
            <a:r>
              <a:rPr lang="en-US" altLang="zh-CN" sz="2400" dirty="0"/>
              <a:t>  /dev/</a:t>
            </a:r>
            <a:r>
              <a:rPr lang="en-US" altLang="zh-CN" sz="2400" dirty="0" err="1"/>
              <a:t>sdb</a:t>
            </a:r>
            <a:r>
              <a:rPr lang="en-US" altLang="zh-CN" sz="2400" dirty="0"/>
              <a:t> </a:t>
            </a:r>
            <a:r>
              <a:rPr lang="zh-CN" altLang="en-US" sz="2400" dirty="0"/>
              <a:t>，然后使用</a:t>
            </a:r>
            <a:r>
              <a:rPr lang="en-US" altLang="zh-CN" sz="2400" dirty="0"/>
              <a:t>p</a:t>
            </a:r>
            <a:r>
              <a:rPr lang="zh-CN" altLang="en-US" sz="2400" dirty="0"/>
              <a:t>查看分区表信息。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446999A-8474-4406-BE1D-4E22B2CD76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37540"/>
            <a:ext cx="10515600" cy="388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372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fdisk</a:t>
            </a:r>
            <a:r>
              <a:rPr lang="zh-CN" altLang="en-US" dirty="0"/>
              <a:t>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使用</a:t>
            </a:r>
            <a:r>
              <a:rPr lang="en-US" altLang="zh-CN" sz="2400" dirty="0"/>
              <a:t>m</a:t>
            </a:r>
            <a:r>
              <a:rPr lang="zh-CN" altLang="en-US" sz="2400" dirty="0"/>
              <a:t>可以查看帮助信息，</a:t>
            </a:r>
            <a:r>
              <a:rPr lang="en-US" altLang="zh-CN" sz="2400" dirty="0"/>
              <a:t>d</a:t>
            </a:r>
            <a:r>
              <a:rPr lang="zh-CN" altLang="en-US" sz="2400" dirty="0"/>
              <a:t>删除分区。因为只有一个分区，所以并没有选择，直接就删除了</a:t>
            </a:r>
            <a:r>
              <a:rPr lang="en-US" altLang="zh-CN" sz="2400" dirty="0"/>
              <a:t>sdb1</a:t>
            </a:r>
            <a:r>
              <a:rPr lang="zh-CN" altLang="en-US" sz="2400" dirty="0"/>
              <a:t>分区。</a:t>
            </a:r>
            <a:endParaRPr lang="en-US" altLang="zh-CN" sz="2400" dirty="0"/>
          </a:p>
          <a:p>
            <a:endParaRPr lang="en-US" altLang="zh-CN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2773359-BD2C-45DF-A317-D93AF88FF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37" y="2533131"/>
            <a:ext cx="7631724" cy="430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67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文件系统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文件系统是操作系统用于在外部存储设备（主要是硬盘）上组织文件的机制。不同的文件系统组织文件的方式不同，性能会有差异。常见的文件系统格式有</a:t>
            </a:r>
            <a:r>
              <a:rPr lang="en-US" altLang="zh-CN" sz="2400" dirty="0"/>
              <a:t>FAT32</a:t>
            </a:r>
            <a:r>
              <a:rPr lang="zh-CN" altLang="en-US" sz="2400" dirty="0"/>
              <a:t>、</a:t>
            </a:r>
            <a:r>
              <a:rPr lang="en-US" altLang="zh-CN" sz="2400" dirty="0"/>
              <a:t>NTFS</a:t>
            </a:r>
            <a:r>
              <a:rPr lang="zh-CN" altLang="en-US" sz="2400" dirty="0"/>
              <a:t>、</a:t>
            </a:r>
            <a:r>
              <a:rPr lang="en-US" altLang="zh-CN" sz="2400" dirty="0"/>
              <a:t>Ext3</a:t>
            </a:r>
            <a:r>
              <a:rPr lang="zh-CN" altLang="en-US" sz="2400" dirty="0"/>
              <a:t>、</a:t>
            </a:r>
            <a:r>
              <a:rPr lang="en-US" altLang="zh-CN" sz="2400" dirty="0"/>
              <a:t>Ext4</a:t>
            </a:r>
            <a:r>
              <a:rPr lang="zh-CN" altLang="en-US" sz="2400" dirty="0"/>
              <a:t>、</a:t>
            </a:r>
            <a:r>
              <a:rPr lang="en-US" altLang="zh-CN" sz="2400" dirty="0"/>
              <a:t> HFS </a:t>
            </a:r>
            <a:r>
              <a:rPr lang="zh-CN" altLang="en-US" sz="2400" dirty="0"/>
              <a:t>等。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Ubuntu 16.04 </a:t>
            </a:r>
            <a:r>
              <a:rPr lang="zh-CN" altLang="en-US" sz="2400" dirty="0"/>
              <a:t>安装时默认使用</a:t>
            </a:r>
            <a:r>
              <a:rPr lang="en-US" altLang="zh-CN" sz="2400" dirty="0"/>
              <a:t>Ext4</a:t>
            </a:r>
            <a:r>
              <a:rPr lang="zh-CN" altLang="en-US" sz="2400" dirty="0"/>
              <a:t>文件系统，</a:t>
            </a:r>
            <a:r>
              <a:rPr lang="en-US" altLang="zh-CN" sz="2400" dirty="0"/>
              <a:t>Ext4 </a:t>
            </a:r>
            <a:r>
              <a:rPr lang="zh-CN" altLang="en-US" sz="2400" dirty="0"/>
              <a:t>是第四代扩展文件系统（</a:t>
            </a:r>
            <a:r>
              <a:rPr lang="en-US" altLang="zh-CN" sz="2400" dirty="0"/>
              <a:t>Fourth Extended Filesystem</a:t>
            </a:r>
            <a:r>
              <a:rPr lang="zh-CN" altLang="en-US" sz="2400" dirty="0"/>
              <a:t>）的缩写。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Linux</a:t>
            </a:r>
            <a:r>
              <a:rPr lang="zh-CN" altLang="en-US" sz="2400" dirty="0"/>
              <a:t>内核从</a:t>
            </a:r>
            <a:r>
              <a:rPr lang="en-US" altLang="zh-CN" sz="2400" dirty="0"/>
              <a:t>2.6.28</a:t>
            </a:r>
            <a:r>
              <a:rPr lang="zh-CN" altLang="en-US" sz="2400" dirty="0"/>
              <a:t>版本开始采用</a:t>
            </a:r>
            <a:r>
              <a:rPr lang="en-US" altLang="zh-CN" sz="2400" dirty="0"/>
              <a:t>Ext4</a:t>
            </a:r>
            <a:r>
              <a:rPr lang="zh-CN" altLang="en-US" sz="2400" dirty="0"/>
              <a:t>文件系统，</a:t>
            </a:r>
            <a:r>
              <a:rPr lang="en-US" altLang="zh-CN" sz="2400" dirty="0"/>
              <a:t>Ext4</a:t>
            </a:r>
            <a:r>
              <a:rPr lang="zh-CN" altLang="en-US" sz="2400" dirty="0"/>
              <a:t>文件系统在</a:t>
            </a:r>
            <a:r>
              <a:rPr lang="en-US" altLang="zh-CN" sz="2400" dirty="0"/>
              <a:t>Ext3</a:t>
            </a:r>
            <a:r>
              <a:rPr lang="zh-CN" altLang="en-US" sz="2400" dirty="0"/>
              <a:t>的基础之上做了很多改进，引入了大量新功能，使</a:t>
            </a:r>
            <a:r>
              <a:rPr lang="en-US" altLang="zh-CN" sz="2400" dirty="0"/>
              <a:t>Linux</a:t>
            </a:r>
            <a:r>
              <a:rPr lang="zh-CN" altLang="en-US" sz="2400" dirty="0"/>
              <a:t>系统的性能有了很大的提高。</a:t>
            </a:r>
            <a:endParaRPr lang="en-US" altLang="zh-CN" sz="2400" dirty="0"/>
          </a:p>
          <a:p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76710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fdisk</a:t>
            </a:r>
            <a:r>
              <a:rPr lang="zh-CN" altLang="en-US" dirty="0"/>
              <a:t>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n</a:t>
            </a:r>
            <a:r>
              <a:rPr lang="zh-CN" altLang="en-US" sz="2400" dirty="0"/>
              <a:t>创建分区</a:t>
            </a:r>
            <a:endParaRPr lang="en-US" altLang="zh-CN" sz="2400" dirty="0"/>
          </a:p>
          <a:p>
            <a:r>
              <a:rPr lang="zh-CN" altLang="en-US" sz="2400" dirty="0"/>
              <a:t>接下来，输入</a:t>
            </a:r>
            <a:r>
              <a:rPr lang="en-US" altLang="zh-CN" sz="2400" dirty="0"/>
              <a:t>p</a:t>
            </a:r>
            <a:r>
              <a:rPr lang="zh-CN" altLang="en-US" sz="2400" dirty="0"/>
              <a:t>表示主分区。</a:t>
            </a:r>
            <a:endParaRPr lang="en-US" altLang="zh-CN" sz="2400" dirty="0"/>
          </a:p>
          <a:p>
            <a:r>
              <a:rPr lang="zh-CN" altLang="en-US" sz="2400" dirty="0"/>
              <a:t>然后是输入</a:t>
            </a:r>
            <a:r>
              <a:rPr lang="en-US" altLang="zh-CN" sz="2400" dirty="0"/>
              <a:t>1</a:t>
            </a:r>
            <a:r>
              <a:rPr lang="zh-CN" altLang="en-US" sz="2400" dirty="0"/>
              <a:t>表示分区号。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746EFD7-D8F3-424E-BB6B-E3B58CB41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453596"/>
            <a:ext cx="10484451" cy="266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7650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fdisk</a:t>
            </a:r>
            <a:r>
              <a:rPr lang="zh-CN" altLang="en-US" dirty="0"/>
              <a:t>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输入</a:t>
            </a:r>
            <a:r>
              <a:rPr lang="en-US" altLang="zh-CN" sz="2400" dirty="0"/>
              <a:t>t</a:t>
            </a:r>
            <a:r>
              <a:rPr lang="zh-CN" altLang="en-US" sz="2400" dirty="0"/>
              <a:t>选择分区格式，输入字母</a:t>
            </a:r>
            <a:r>
              <a:rPr lang="en-US" altLang="zh-CN" sz="2400" dirty="0">
                <a:latin typeface="Bahnschrift Light" panose="020B0502040204020203" pitchFamily="34" charset="0"/>
              </a:rPr>
              <a:t>l</a:t>
            </a:r>
            <a:r>
              <a:rPr lang="zh-CN" altLang="en-US" sz="2400" dirty="0">
                <a:latin typeface="Bahnschrift Light" panose="020B0502040204020203" pitchFamily="34" charset="0"/>
              </a:rPr>
              <a:t>显示分区类型</a:t>
            </a:r>
            <a:endParaRPr lang="en-US" altLang="zh-CN" sz="2400" dirty="0">
              <a:latin typeface="Bahnschrift Light" panose="020B0502040204020203" pitchFamily="34" charset="0"/>
            </a:endParaRPr>
          </a:p>
          <a:p>
            <a:endParaRPr lang="en-US" altLang="zh-CN" sz="2400" dirty="0"/>
          </a:p>
          <a:p>
            <a:endParaRPr lang="en-US" altLang="zh-CN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D48E6F-84C4-4698-9EC4-74C5A6CC5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84880"/>
            <a:ext cx="8176845" cy="457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500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fdisk</a:t>
            </a:r>
            <a:r>
              <a:rPr lang="zh-CN" altLang="en-US" dirty="0"/>
              <a:t>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输入</a:t>
            </a:r>
            <a:r>
              <a:rPr lang="en-US" altLang="zh-CN" sz="2400" dirty="0"/>
              <a:t>83</a:t>
            </a:r>
            <a:r>
              <a:rPr lang="zh-CN" altLang="en-US" sz="2400" dirty="0"/>
              <a:t>表示</a:t>
            </a:r>
            <a:r>
              <a:rPr lang="en-US" altLang="zh-CN" sz="2400" dirty="0"/>
              <a:t>Linux</a:t>
            </a:r>
            <a:r>
              <a:rPr lang="zh-CN" altLang="en-US" sz="2400" dirty="0"/>
              <a:t>文件系统，然后</a:t>
            </a:r>
            <a:r>
              <a:rPr lang="en-US" altLang="zh-CN" sz="2400" dirty="0"/>
              <a:t>p</a:t>
            </a:r>
            <a:r>
              <a:rPr lang="zh-CN" altLang="en-US" sz="2400" dirty="0"/>
              <a:t>查看分区表。</a:t>
            </a:r>
            <a:endParaRPr lang="en-US" altLang="zh-CN" sz="2400" dirty="0"/>
          </a:p>
          <a:p>
            <a:r>
              <a:rPr lang="zh-CN" altLang="en-US" sz="2400" dirty="0"/>
              <a:t>可以和最开始分区表对比。</a:t>
            </a:r>
            <a:endParaRPr lang="en-US" altLang="zh-CN" sz="2400" dirty="0"/>
          </a:p>
          <a:p>
            <a:r>
              <a:rPr lang="zh-CN" altLang="en-US" sz="2400" dirty="0"/>
              <a:t>接下来输入</a:t>
            </a:r>
            <a:r>
              <a:rPr lang="en-US" altLang="zh-CN" sz="2400" dirty="0"/>
              <a:t>w</a:t>
            </a:r>
            <a:r>
              <a:rPr lang="zh-CN" altLang="en-US" sz="2400" dirty="0"/>
              <a:t>写入分区表并结束。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D79A6F-5B3B-4CF3-95AB-BD4C9BBB4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657" y="3106816"/>
            <a:ext cx="10308685" cy="34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5814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mkfs</a:t>
            </a:r>
            <a:r>
              <a:rPr lang="zh-CN" altLang="en-US" dirty="0"/>
              <a:t>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分区表完成后，使用</a:t>
            </a:r>
            <a:r>
              <a:rPr lang="en-US" altLang="zh-CN" sz="2400" dirty="0" err="1"/>
              <a:t>mkfs</a:t>
            </a:r>
            <a:r>
              <a:rPr lang="zh-CN" altLang="en-US" sz="2400" dirty="0"/>
              <a:t>创建</a:t>
            </a:r>
            <a:r>
              <a:rPr lang="en-US" altLang="zh-CN" sz="2400" dirty="0"/>
              <a:t>ext4</a:t>
            </a:r>
            <a:r>
              <a:rPr lang="zh-CN" altLang="en-US" sz="2400" dirty="0"/>
              <a:t>文件系统。这里使用快捷命令</a:t>
            </a:r>
            <a:r>
              <a:rPr lang="en-US" altLang="zh-CN" sz="2400" dirty="0"/>
              <a:t>mkfs.ext4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endParaRPr lang="en-US" altLang="zh-CN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3A4B86-172B-43BA-9F73-BF60E7BD3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35920"/>
            <a:ext cx="10354457" cy="318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12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目录结构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sz="2400" dirty="0"/>
              <a:t>Linux</a:t>
            </a:r>
            <a:r>
              <a:rPr lang="zh-CN" altLang="en-US" sz="2400" dirty="0"/>
              <a:t>没有“盘符”的概念，</a:t>
            </a:r>
            <a:r>
              <a:rPr lang="en-US" altLang="zh-CN" sz="2400" dirty="0"/>
              <a:t>Windows</a:t>
            </a:r>
            <a:r>
              <a:rPr lang="zh-CN" altLang="en-US" sz="2400" dirty="0"/>
              <a:t>会分为</a:t>
            </a:r>
            <a:r>
              <a:rPr lang="en-US" altLang="zh-CN" sz="2400" dirty="0"/>
              <a:t>C</a:t>
            </a:r>
            <a:r>
              <a:rPr lang="zh-CN" altLang="en-US" sz="2400" dirty="0"/>
              <a:t>盘</a:t>
            </a:r>
            <a:r>
              <a:rPr lang="en-US" altLang="zh-CN" sz="2400" dirty="0"/>
              <a:t>D</a:t>
            </a:r>
            <a:r>
              <a:rPr lang="zh-CN" altLang="en-US" sz="2400" dirty="0"/>
              <a:t>盘等。而</a:t>
            </a:r>
            <a:r>
              <a:rPr lang="en-US" altLang="zh-CN" sz="2400" dirty="0"/>
              <a:t>Linux</a:t>
            </a:r>
            <a:r>
              <a:rPr lang="zh-CN" altLang="en-US" sz="2400" dirty="0"/>
              <a:t>通过一个整体的目录树来组织文件。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r>
              <a:rPr lang="en-US" altLang="zh-CN" sz="2400" dirty="0"/>
              <a:t>Linux</a:t>
            </a:r>
            <a:r>
              <a:rPr lang="zh-CN" altLang="en-US" sz="2400" dirty="0"/>
              <a:t>使用 </a:t>
            </a:r>
            <a:r>
              <a:rPr lang="en-US" altLang="zh-CN" sz="2400" dirty="0"/>
              <a:t>/ </a:t>
            </a:r>
            <a:r>
              <a:rPr lang="zh-CN" altLang="en-US" sz="2400" dirty="0"/>
              <a:t>表示根目录，也就是整个目录树的顶层。其他的目录都位于</a:t>
            </a:r>
            <a:r>
              <a:rPr lang="en-US" altLang="zh-CN" sz="2400" dirty="0"/>
              <a:t>/</a:t>
            </a:r>
            <a:r>
              <a:rPr lang="zh-CN" altLang="en-US" sz="2400" dirty="0"/>
              <a:t>之下。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Linux</a:t>
            </a:r>
            <a:r>
              <a:rPr lang="zh-CN" altLang="en-US" sz="2400" dirty="0"/>
              <a:t>启动时会把磁盘存储的文件信息映射为内存中的树型结构。我们在操作中用到的目录结构，是建立在内存中的目录结构，要与磁盘文件系统中的目录结构区分开。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r>
              <a:rPr lang="zh-CN" altLang="en-US" sz="2400" dirty="0"/>
              <a:t>所有的目录都至少包含两个子目录，</a:t>
            </a:r>
            <a:r>
              <a:rPr lang="en-US" altLang="zh-CN" sz="2400" dirty="0"/>
              <a:t>. </a:t>
            </a:r>
            <a:r>
              <a:rPr lang="zh-CN" altLang="en-US" sz="2400" dirty="0"/>
              <a:t>和 </a:t>
            </a:r>
            <a:r>
              <a:rPr lang="en-US" altLang="zh-CN" sz="2400" dirty="0"/>
              <a:t>.. </a:t>
            </a:r>
            <a:r>
              <a:rPr lang="zh-CN" altLang="en-US" sz="2400" dirty="0"/>
              <a:t>，</a:t>
            </a:r>
            <a:r>
              <a:rPr lang="en-US" altLang="zh-CN" sz="2400" dirty="0"/>
              <a:t>. </a:t>
            </a:r>
            <a:r>
              <a:rPr lang="zh-CN" altLang="en-US" sz="2400" dirty="0"/>
              <a:t>表示当前目录，</a:t>
            </a:r>
            <a:r>
              <a:rPr lang="en-US" altLang="zh-CN" sz="2400" dirty="0"/>
              <a:t>.. </a:t>
            </a:r>
            <a:r>
              <a:rPr lang="zh-CN" altLang="en-US" sz="2400" dirty="0"/>
              <a:t>表示上一层目录。</a:t>
            </a:r>
            <a:r>
              <a:rPr lang="en-US" altLang="zh-CN" sz="2400" dirty="0"/>
              <a:t>/</a:t>
            </a:r>
            <a:r>
              <a:rPr lang="zh-CN" altLang="en-US" sz="2400" dirty="0"/>
              <a:t>也有 </a:t>
            </a:r>
            <a:r>
              <a:rPr lang="en-US" altLang="zh-CN" sz="2400" dirty="0"/>
              <a:t>.. </a:t>
            </a:r>
            <a:r>
              <a:rPr lang="zh-CN" altLang="en-US" sz="2400" dirty="0"/>
              <a:t>，但是指向的是自己。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1590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目录结构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642000FC-C66F-470E-967D-DB1BDF82BD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5531494"/>
              </p:ext>
            </p:extLst>
          </p:nvPr>
        </p:nvGraphicFramePr>
        <p:xfrm>
          <a:off x="838200" y="1668218"/>
          <a:ext cx="10515600" cy="505789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56425">
                  <a:extLst>
                    <a:ext uri="{9D8B030D-6E8A-4147-A177-3AD203B41FA5}">
                      <a16:colId xmlns:a16="http://schemas.microsoft.com/office/drawing/2014/main" val="1713819717"/>
                    </a:ext>
                  </a:extLst>
                </a:gridCol>
                <a:gridCol w="8859175">
                  <a:extLst>
                    <a:ext uri="{9D8B030D-6E8A-4147-A177-3AD203B41FA5}">
                      <a16:colId xmlns:a16="http://schemas.microsoft.com/office/drawing/2014/main" val="2545813197"/>
                    </a:ext>
                  </a:extLst>
                </a:gridCol>
              </a:tblGrid>
              <a:tr h="484673"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目录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说明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882502"/>
                  </a:ext>
                </a:extLst>
              </a:tr>
              <a:tr h="48467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系统根目录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5401079"/>
                  </a:ext>
                </a:extLst>
              </a:tr>
              <a:tr h="695841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usr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用户的程序，配置等信息都放在这个目录下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8455230"/>
                  </a:ext>
                </a:extLst>
              </a:tr>
              <a:tr h="48467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/bin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存放常用命令的目录，此目录和</a:t>
                      </a:r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sbin</a:t>
                      </a:r>
                      <a:r>
                        <a:rPr lang="zh-CN" altLang="en-US" sz="2000" dirty="0"/>
                        <a:t>目录存放系统最核心的命令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2426357"/>
                  </a:ext>
                </a:extLst>
              </a:tr>
              <a:tr h="48467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/home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主目录，所有用户主目录都会在此目录下，以用户名命名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0087229"/>
                  </a:ext>
                </a:extLst>
              </a:tr>
              <a:tr h="48467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sbin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超级用户</a:t>
                      </a:r>
                      <a:r>
                        <a:rPr lang="en-US" altLang="zh-CN" sz="2000" dirty="0"/>
                        <a:t>root</a:t>
                      </a:r>
                      <a:r>
                        <a:rPr lang="zh-CN" altLang="en-US" sz="2000" dirty="0"/>
                        <a:t>才能使用的命令所在的目录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170138"/>
                  </a:ext>
                </a:extLst>
              </a:tr>
              <a:tr h="48467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/lib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系统动态链接共享库，类似于</a:t>
                      </a:r>
                      <a:r>
                        <a:rPr lang="en-US" altLang="zh-CN" sz="2000" dirty="0"/>
                        <a:t>Windows</a:t>
                      </a:r>
                      <a:r>
                        <a:rPr lang="zh-CN" altLang="en-US" sz="2000" dirty="0"/>
                        <a:t>下的</a:t>
                      </a:r>
                      <a:r>
                        <a:rPr lang="en-US" altLang="zh-CN" sz="2000" dirty="0" err="1"/>
                        <a:t>dll</a:t>
                      </a:r>
                      <a:r>
                        <a:rPr lang="zh-CN" altLang="en-US" sz="2000" dirty="0"/>
                        <a:t>文件所在的目录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7786758"/>
                  </a:ext>
                </a:extLst>
              </a:tr>
              <a:tr h="48467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/boot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系统启动文件所在目录，如</a:t>
                      </a:r>
                      <a:r>
                        <a:rPr lang="en-US" altLang="zh-CN" sz="2000" dirty="0"/>
                        <a:t>GRUB</a:t>
                      </a:r>
                      <a:r>
                        <a:rPr lang="zh-CN" altLang="en-US" sz="2000" dirty="0"/>
                        <a:t>、内核、</a:t>
                      </a:r>
                      <a:r>
                        <a:rPr lang="en-US" altLang="zh-CN" sz="2000" dirty="0" err="1"/>
                        <a:t>initrd</a:t>
                      </a:r>
                      <a:r>
                        <a:rPr lang="zh-CN" altLang="en-US" sz="2000" dirty="0"/>
                        <a:t>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7611882"/>
                  </a:ext>
                </a:extLst>
              </a:tr>
              <a:tr h="48467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/root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root</a:t>
                      </a:r>
                      <a:r>
                        <a:rPr lang="zh-CN" altLang="en-US" sz="2000" dirty="0"/>
                        <a:t>用户的主目录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672689"/>
                  </a:ext>
                </a:extLst>
              </a:tr>
              <a:tr h="48467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etc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系统配置文件以及一些程序的配置文件都在此目录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7951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0314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目录结构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642000FC-C66F-470E-967D-DB1BDF82BD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4569675"/>
              </p:ext>
            </p:extLst>
          </p:nvPr>
        </p:nvGraphicFramePr>
        <p:xfrm>
          <a:off x="838200" y="1703387"/>
          <a:ext cx="10515600" cy="496118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816223">
                  <a:extLst>
                    <a:ext uri="{9D8B030D-6E8A-4147-A177-3AD203B41FA5}">
                      <a16:colId xmlns:a16="http://schemas.microsoft.com/office/drawing/2014/main" val="1713819717"/>
                    </a:ext>
                  </a:extLst>
                </a:gridCol>
                <a:gridCol w="8699377">
                  <a:extLst>
                    <a:ext uri="{9D8B030D-6E8A-4147-A177-3AD203B41FA5}">
                      <a16:colId xmlns:a16="http://schemas.microsoft.com/office/drawing/2014/main" val="2545813197"/>
                    </a:ext>
                  </a:extLst>
                </a:gridCol>
              </a:tblGrid>
              <a:tr h="476703"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目录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说明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882502"/>
                  </a:ext>
                </a:extLst>
              </a:tr>
              <a:tr h="47670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/dev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外接设备会映射为此目录下的一个文件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5401079"/>
                  </a:ext>
                </a:extLst>
              </a:tr>
              <a:tr h="47670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/media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把系统自动识别的</a:t>
                      </a:r>
                      <a:r>
                        <a:rPr lang="en-US" altLang="zh-CN" sz="2000" dirty="0"/>
                        <a:t>U</a:t>
                      </a:r>
                      <a:r>
                        <a:rPr lang="zh-CN" altLang="en-US" sz="2000" dirty="0"/>
                        <a:t>盘，光盘等挂载到此目录下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8455230"/>
                  </a:ext>
                </a:extLst>
              </a:tr>
              <a:tr h="670858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/proc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一个虚拟目录，是系统内存的映射，可以获取系统以及进程的信息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2426357"/>
                  </a:ext>
                </a:extLst>
              </a:tr>
              <a:tr h="47670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/sys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一个虚拟目录，把硬件设备映射成文件，可以通过文件控制硬件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0087229"/>
                  </a:ext>
                </a:extLst>
              </a:tr>
              <a:tr h="47670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lost+found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一般为空，系统异常关机时会有一些信息存入此目录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170138"/>
                  </a:ext>
                </a:extLst>
              </a:tr>
              <a:tr h="47670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var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存放一些不断变化增长的东西，例如：各种日志文件等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7786758"/>
                  </a:ext>
                </a:extLst>
              </a:tr>
              <a:tr h="47670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usr</a:t>
                      </a:r>
                      <a:r>
                        <a:rPr lang="en-US" altLang="zh-CN" sz="2000" dirty="0"/>
                        <a:t>/bin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用户程序目录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7611882"/>
                  </a:ext>
                </a:extLst>
              </a:tr>
              <a:tr h="47670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usr</a:t>
                      </a:r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sbin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需要超级用户权限运行的程序所在的目录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672689"/>
                  </a:ext>
                </a:extLst>
              </a:tr>
              <a:tr h="476703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/</a:t>
                      </a:r>
                      <a:r>
                        <a:rPr lang="en-US" altLang="zh-CN" sz="2000" dirty="0" err="1"/>
                        <a:t>tmp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存放临时文件的目录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7951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0245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本次课程要讲解的命令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642000FC-C66F-470E-967D-DB1BDF82BD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1491968"/>
              </p:ext>
            </p:extLst>
          </p:nvPr>
        </p:nvGraphicFramePr>
        <p:xfrm>
          <a:off x="838200" y="1703388"/>
          <a:ext cx="10515600" cy="465302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8872">
                  <a:extLst>
                    <a:ext uri="{9D8B030D-6E8A-4147-A177-3AD203B41FA5}">
                      <a16:colId xmlns:a16="http://schemas.microsoft.com/office/drawing/2014/main" val="1713819717"/>
                    </a:ext>
                  </a:extLst>
                </a:gridCol>
                <a:gridCol w="9036728">
                  <a:extLst>
                    <a:ext uri="{9D8B030D-6E8A-4147-A177-3AD203B41FA5}">
                      <a16:colId xmlns:a16="http://schemas.microsoft.com/office/drawing/2014/main" val="2545813197"/>
                    </a:ext>
                  </a:extLst>
                </a:gridCol>
              </a:tblGrid>
              <a:tr h="556070">
                <a:tc>
                  <a:txBody>
                    <a:bodyPr/>
                    <a:lstStyle/>
                    <a:p>
                      <a:r>
                        <a:rPr lang="zh-CN" altLang="en-US" sz="2000" b="1" dirty="0"/>
                        <a:t>命令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b="1" dirty="0"/>
                        <a:t>说明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882502"/>
                  </a:ext>
                </a:extLst>
              </a:tr>
              <a:tr h="556070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ls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显示目录</a:t>
                      </a:r>
                      <a:r>
                        <a:rPr lang="en-US" altLang="zh-CN" sz="2000" dirty="0"/>
                        <a:t>/</a:t>
                      </a:r>
                      <a:r>
                        <a:rPr lang="zh-CN" altLang="en-US" sz="2000" dirty="0"/>
                        <a:t>文件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5401079"/>
                  </a:ext>
                </a:extLst>
              </a:tr>
              <a:tr h="556070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cd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切换工作目录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8455230"/>
                  </a:ext>
                </a:extLst>
              </a:tr>
              <a:tr h="556070">
                <a:tc>
                  <a:txBody>
                    <a:bodyPr/>
                    <a:lstStyle/>
                    <a:p>
                      <a:r>
                        <a:rPr lang="en-US" altLang="zh-CN" sz="2000" dirty="0" err="1"/>
                        <a:t>df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查看磁盘使用情况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2426357"/>
                  </a:ext>
                </a:extLst>
              </a:tr>
              <a:tr h="760533">
                <a:tc>
                  <a:txBody>
                    <a:bodyPr/>
                    <a:lstStyle/>
                    <a:p>
                      <a:r>
                        <a:rPr lang="en-US" altLang="zh-CN" sz="2000" dirty="0" err="1"/>
                        <a:t>fdisk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磁盘格式化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0087229"/>
                  </a:ext>
                </a:extLst>
              </a:tr>
              <a:tr h="556070">
                <a:tc>
                  <a:txBody>
                    <a:bodyPr/>
                    <a:lstStyle/>
                    <a:p>
                      <a:r>
                        <a:rPr lang="en-US" altLang="zh-CN" sz="2000" dirty="0" err="1"/>
                        <a:t>mkfs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创建文件系统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170138"/>
                  </a:ext>
                </a:extLst>
              </a:tr>
              <a:tr h="556070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mount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挂载设备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7786758"/>
                  </a:ext>
                </a:extLst>
              </a:tr>
              <a:tr h="556070">
                <a:tc>
                  <a:txBody>
                    <a:bodyPr/>
                    <a:lstStyle/>
                    <a:p>
                      <a:r>
                        <a:rPr lang="en-US" altLang="zh-CN" sz="2000" dirty="0" err="1"/>
                        <a:t>umount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卸载设备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7951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1913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显示目录内容：</a:t>
            </a:r>
            <a:r>
              <a:rPr lang="en-US" altLang="zh-CN" dirty="0"/>
              <a:t>ls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在终端使用</a:t>
            </a:r>
            <a:r>
              <a:rPr lang="en-US" altLang="zh-CN" sz="2400" dirty="0"/>
              <a:t>ls</a:t>
            </a:r>
            <a:r>
              <a:rPr lang="zh-CN" altLang="en-US" sz="2400" dirty="0"/>
              <a:t>可查看当前目录下的内容：</a:t>
            </a:r>
            <a:endParaRPr lang="en-US" altLang="zh-CN" sz="2400" dirty="0"/>
          </a:p>
          <a:p>
            <a:pPr marL="457200" lvl="1" indent="0">
              <a:buNone/>
            </a:pPr>
            <a:r>
              <a:rPr lang="en-US" altLang="zh-CN" sz="2000" dirty="0"/>
              <a:t>ls -a </a:t>
            </a:r>
            <a:r>
              <a:rPr lang="zh-CN" altLang="en-US" sz="2000" dirty="0"/>
              <a:t>显示目录下的所有内容，包括以 </a:t>
            </a:r>
            <a:r>
              <a:rPr lang="en-US" altLang="zh-CN" sz="2000" dirty="0"/>
              <a:t>. </a:t>
            </a:r>
            <a:r>
              <a:rPr lang="zh-CN" altLang="en-US" sz="2000" dirty="0"/>
              <a:t>开头的隐藏文件。</a:t>
            </a:r>
            <a:endParaRPr lang="en-US" altLang="zh-CN" sz="2000" dirty="0"/>
          </a:p>
          <a:p>
            <a:pPr marL="457200" lvl="1" indent="0">
              <a:buNone/>
            </a:pPr>
            <a:endParaRPr lang="en-US" altLang="zh-CN" sz="2000" dirty="0"/>
          </a:p>
          <a:p>
            <a:pPr marL="457200" lvl="1" indent="0">
              <a:buNone/>
            </a:pPr>
            <a:r>
              <a:rPr lang="en-US" altLang="zh-CN" sz="2000" dirty="0"/>
              <a:t>ls -l </a:t>
            </a:r>
            <a:r>
              <a:rPr lang="zh-CN" altLang="en-US" sz="2000" dirty="0"/>
              <a:t>以详细方式显示目录内容信息</a:t>
            </a:r>
            <a:endParaRPr lang="en-US" altLang="zh-CN" sz="2000" dirty="0"/>
          </a:p>
          <a:p>
            <a:pPr marL="457200" lvl="1" indent="0">
              <a:buNone/>
            </a:pPr>
            <a:endParaRPr lang="en-US" altLang="zh-CN" sz="2000" dirty="0"/>
          </a:p>
          <a:p>
            <a:pPr marL="457200" lvl="1" indent="0">
              <a:buNone/>
            </a:pPr>
            <a:r>
              <a:rPr lang="en-US" altLang="zh-CN" sz="2000" dirty="0"/>
              <a:t>ls -t </a:t>
            </a:r>
            <a:r>
              <a:rPr lang="zh-CN" altLang="en-US" sz="2000" dirty="0"/>
              <a:t>按修改时间排序，最新的排在最前边</a:t>
            </a:r>
            <a:endParaRPr lang="en-US" altLang="zh-CN" sz="2000" dirty="0"/>
          </a:p>
          <a:p>
            <a:pPr marL="457200" lvl="1" indent="0">
              <a:buNone/>
            </a:pPr>
            <a:endParaRPr lang="en-US" altLang="zh-CN" sz="2000" dirty="0"/>
          </a:p>
          <a:p>
            <a:pPr marL="457200" lvl="1" indent="0">
              <a:buNone/>
            </a:pPr>
            <a:r>
              <a:rPr lang="en-US" altLang="zh-CN" sz="2000" dirty="0"/>
              <a:t>ls -R </a:t>
            </a:r>
            <a:r>
              <a:rPr lang="zh-CN" altLang="en-US" sz="2000" dirty="0"/>
              <a:t>递归显示目录内容</a:t>
            </a:r>
            <a:endParaRPr lang="en-US" altLang="zh-CN" sz="2000" dirty="0"/>
          </a:p>
          <a:p>
            <a:pPr marL="457200" lvl="1" indent="0">
              <a:buNone/>
            </a:pPr>
            <a:endParaRPr lang="en-US" altLang="zh-CN" sz="2000" dirty="0"/>
          </a:p>
          <a:p>
            <a:pPr marL="457200" lvl="1" indent="0">
              <a:buNone/>
            </a:pPr>
            <a:r>
              <a:rPr lang="en-US" altLang="zh-CN" sz="2000" dirty="0"/>
              <a:t>ls -S </a:t>
            </a:r>
            <a:r>
              <a:rPr lang="zh-CN" altLang="en-US" sz="2000" dirty="0"/>
              <a:t>按文件大小排序，大的在前</a:t>
            </a:r>
            <a:endParaRPr lang="en-US" altLang="zh-CN" sz="2000" dirty="0"/>
          </a:p>
          <a:p>
            <a:pPr marL="457200" lvl="1" indent="0">
              <a:buNone/>
            </a:pPr>
            <a:endParaRPr lang="en-US" altLang="zh-CN" sz="2000" dirty="0"/>
          </a:p>
          <a:p>
            <a:pPr marL="457200" lvl="1" indent="0">
              <a:buNone/>
            </a:pPr>
            <a:r>
              <a:rPr lang="zh-CN" altLang="en-US" sz="2000" dirty="0"/>
              <a:t>使用</a:t>
            </a:r>
            <a:r>
              <a:rPr lang="en-US" altLang="zh-CN" sz="2000" dirty="0"/>
              <a:t>man ls</a:t>
            </a:r>
            <a:r>
              <a:rPr lang="zh-CN" altLang="en-US" sz="2000" dirty="0"/>
              <a:t>可查看</a:t>
            </a:r>
            <a:r>
              <a:rPr lang="en-US" altLang="zh-CN" sz="2000" dirty="0"/>
              <a:t>ls</a:t>
            </a:r>
            <a:r>
              <a:rPr lang="zh-CN" altLang="en-US" sz="2000" dirty="0"/>
              <a:t>命令帮助手册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283951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切换工作目录：</a:t>
            </a:r>
            <a:r>
              <a:rPr lang="en-US" altLang="zh-CN" dirty="0"/>
              <a:t>cd</a:t>
            </a:r>
            <a:r>
              <a:rPr lang="zh-CN" altLang="en-US" dirty="0"/>
              <a:t>（</a:t>
            </a:r>
            <a:r>
              <a:rPr lang="en-US" altLang="zh-CN" dirty="0"/>
              <a:t>change directory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使用</a:t>
            </a:r>
            <a:r>
              <a:rPr lang="en-US" altLang="zh-CN" sz="2400" dirty="0"/>
              <a:t>cd ..</a:t>
            </a:r>
            <a:r>
              <a:rPr lang="zh-CN" altLang="en-US" sz="2400" dirty="0"/>
              <a:t> 会回到上一层目录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在根目录</a:t>
            </a:r>
            <a:r>
              <a:rPr lang="en-US" altLang="zh-CN" sz="2400" dirty="0"/>
              <a:t>/</a:t>
            </a:r>
            <a:r>
              <a:rPr lang="zh-CN" altLang="en-US" sz="2400" dirty="0"/>
              <a:t>下 </a:t>
            </a:r>
            <a:r>
              <a:rPr lang="en-US" altLang="zh-CN" sz="2400" dirty="0"/>
              <a:t>cd .. </a:t>
            </a:r>
            <a:r>
              <a:rPr lang="zh-CN" altLang="en-US" sz="2400" dirty="0"/>
              <a:t>还是</a:t>
            </a:r>
            <a:r>
              <a:rPr lang="en-US" altLang="zh-CN" sz="2400" dirty="0"/>
              <a:t>/</a:t>
            </a:r>
            <a:r>
              <a:rPr lang="zh-CN" altLang="en-US" sz="2400" dirty="0"/>
              <a:t>目录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在任何目录下使用</a:t>
            </a:r>
            <a:r>
              <a:rPr lang="en-US" altLang="zh-CN" sz="2400" dirty="0"/>
              <a:t>cd ~ </a:t>
            </a:r>
            <a:r>
              <a:rPr lang="zh-CN" altLang="en-US" sz="2400" dirty="0"/>
              <a:t>进入当前用户的主目录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cd - </a:t>
            </a:r>
            <a:r>
              <a:rPr lang="zh-CN" altLang="en-US" sz="2400" dirty="0"/>
              <a:t>进入上一次使用的目录</a:t>
            </a:r>
            <a:endParaRPr lang="en-US" altLang="zh-CN" sz="2400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52602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8BACC-24DE-4087-9AB3-A099CF57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设备文件与磁盘管理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C6B17-780B-4799-8193-E52FD817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/dev</a:t>
            </a:r>
            <a:r>
              <a:rPr lang="zh-CN" altLang="en-US" sz="2400" dirty="0"/>
              <a:t>目录下的文件是外接设备映射文件。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/dev/</a:t>
            </a:r>
            <a:r>
              <a:rPr lang="en-US" altLang="zh-CN" sz="2400" dirty="0" err="1"/>
              <a:t>sd</a:t>
            </a:r>
            <a:r>
              <a:rPr lang="en-US" altLang="zh-CN" sz="2400" dirty="0"/>
              <a:t>[a-z]</a:t>
            </a:r>
            <a:r>
              <a:rPr lang="zh-CN" altLang="en-US" sz="2400" dirty="0"/>
              <a:t>表示硬盘设备（老式的</a:t>
            </a:r>
            <a:r>
              <a:rPr lang="en-US" altLang="zh-CN" sz="2400" dirty="0"/>
              <a:t>IDE</a:t>
            </a:r>
            <a:r>
              <a:rPr lang="zh-CN" altLang="en-US" sz="2400" dirty="0"/>
              <a:t>硬盘用</a:t>
            </a:r>
            <a:r>
              <a:rPr lang="en-US" altLang="zh-CN" sz="2400" dirty="0" err="1"/>
              <a:t>hd</a:t>
            </a:r>
            <a:r>
              <a:rPr lang="zh-CN" altLang="en-US" sz="2400" dirty="0"/>
              <a:t>表示）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sda1</a:t>
            </a:r>
            <a:r>
              <a:rPr lang="zh-CN" altLang="en-US" sz="2400" dirty="0"/>
              <a:t>，</a:t>
            </a:r>
            <a:r>
              <a:rPr lang="en-US" altLang="zh-CN" sz="2400" dirty="0"/>
              <a:t>sda2……</a:t>
            </a:r>
            <a:r>
              <a:rPr lang="zh-CN" altLang="en-US" sz="2400" dirty="0"/>
              <a:t>表示分区。在</a:t>
            </a:r>
            <a:r>
              <a:rPr lang="en-US" altLang="zh-CN" sz="2400" dirty="0"/>
              <a:t>MBR</a:t>
            </a:r>
            <a:r>
              <a:rPr lang="zh-CN" altLang="en-US" sz="2400" dirty="0"/>
              <a:t>分区格式中，一个硬盘最多只能有</a:t>
            </a:r>
            <a:r>
              <a:rPr lang="en-US" altLang="zh-CN" sz="2400" dirty="0"/>
              <a:t>4</a:t>
            </a:r>
            <a:r>
              <a:rPr lang="zh-CN" altLang="en-US" sz="2400" dirty="0"/>
              <a:t>个主分区，如果需要更多分区就要使用扩展分区，其中扩展分区的个数最多为</a:t>
            </a:r>
            <a:r>
              <a:rPr lang="en-US" altLang="zh-CN" sz="2400" dirty="0"/>
              <a:t>1</a:t>
            </a:r>
            <a:r>
              <a:rPr lang="zh-CN" altLang="en-US" sz="2400" dirty="0"/>
              <a:t>。扩展分区中可以建立逻辑分区，从而突破只能有四个分区的限制。无论前面的数字是否被使用，</a:t>
            </a:r>
            <a:r>
              <a:rPr lang="en-US" altLang="zh-CN" sz="2400" dirty="0"/>
              <a:t>sda5</a:t>
            </a:r>
            <a:r>
              <a:rPr lang="zh-CN" altLang="en-US" sz="2400" dirty="0"/>
              <a:t>都表示第一个逻辑分区。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/dev</a:t>
            </a:r>
            <a:r>
              <a:rPr lang="zh-CN" altLang="en-US" sz="2400" dirty="0"/>
              <a:t>下</a:t>
            </a:r>
            <a:r>
              <a:rPr lang="en-US" altLang="zh-CN" sz="2400" dirty="0" err="1"/>
              <a:t>cdrom</a:t>
            </a:r>
            <a:r>
              <a:rPr lang="zh-CN" altLang="en-US" sz="2400" dirty="0"/>
              <a:t>、</a:t>
            </a:r>
            <a:r>
              <a:rPr lang="en-US" altLang="zh-CN" sz="2400" dirty="0" err="1"/>
              <a:t>dvd</a:t>
            </a:r>
            <a:r>
              <a:rPr lang="zh-CN" altLang="en-US" sz="2400" dirty="0"/>
              <a:t>等文件表示光盘存储设备。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327851467"/>
      </p:ext>
    </p:extLst>
  </p:cSld>
  <p:clrMapOvr>
    <a:masterClrMapping/>
  </p:clrMapOvr>
</p:sld>
</file>

<file path=ppt/theme/theme1.xml><?xml version="1.0" encoding="utf-8"?>
<a:theme xmlns:a="http://schemas.openxmlformats.org/drawingml/2006/main" name="linux-comm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inux-empt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</TotalTime>
  <Words>1492</Words>
  <Application>Microsoft Office PowerPoint</Application>
  <PresentationFormat>宽屏</PresentationFormat>
  <Paragraphs>176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等线</vt:lpstr>
      <vt:lpstr>等线 Light</vt:lpstr>
      <vt:lpstr>华文仿宋</vt:lpstr>
      <vt:lpstr>宋体</vt:lpstr>
      <vt:lpstr>Arial</vt:lpstr>
      <vt:lpstr>Bahnschrift Light</vt:lpstr>
      <vt:lpstr>Calibri</vt:lpstr>
      <vt:lpstr>Tahoma</vt:lpstr>
      <vt:lpstr>linux-common</vt:lpstr>
      <vt:lpstr>linux-empty</vt:lpstr>
      <vt:lpstr>《Linux基础》</vt:lpstr>
      <vt:lpstr>文件系统</vt:lpstr>
      <vt:lpstr>Linux目录结构</vt:lpstr>
      <vt:lpstr>Linux目录结构</vt:lpstr>
      <vt:lpstr>Linux目录结构</vt:lpstr>
      <vt:lpstr>本次课程要讲解的命令</vt:lpstr>
      <vt:lpstr>显示目录内容：ls</vt:lpstr>
      <vt:lpstr>切换工作目录：cd（change directory）</vt:lpstr>
      <vt:lpstr>设备文件与磁盘管理</vt:lpstr>
      <vt:lpstr>查看磁盘占用：df</vt:lpstr>
      <vt:lpstr>磁盘管理：fdisk</vt:lpstr>
      <vt:lpstr>创建文件系统：mkfs（make filesystem）</vt:lpstr>
      <vt:lpstr>挂载与卸载：mount与umount</vt:lpstr>
      <vt:lpstr>注意</vt:lpstr>
      <vt:lpstr>fdisk，mount，umount，mkfs 使用示例</vt:lpstr>
      <vt:lpstr>显示设备</vt:lpstr>
      <vt:lpstr>卸载设备</vt:lpstr>
      <vt:lpstr>fdisk示例</vt:lpstr>
      <vt:lpstr>fdisk示例</vt:lpstr>
      <vt:lpstr>fdisk示例</vt:lpstr>
      <vt:lpstr>fdisk示例</vt:lpstr>
      <vt:lpstr>fdisk示例</vt:lpstr>
      <vt:lpstr>mkfs示例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Python C</dc:creator>
  <cp:lastModifiedBy>Brave Wang</cp:lastModifiedBy>
  <cp:revision>206</cp:revision>
  <dcterms:created xsi:type="dcterms:W3CDTF">2017-12-13T00:04:01Z</dcterms:created>
  <dcterms:modified xsi:type="dcterms:W3CDTF">2018-03-16T05:43:36Z</dcterms:modified>
</cp:coreProperties>
</file>

<file path=docProps/thumbnail.jpeg>
</file>